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256" r:id="rId3"/>
    <p:sldId id="258" r:id="rId4"/>
    <p:sldId id="260" r:id="rId5"/>
    <p:sldId id="259" r:id="rId6"/>
    <p:sldId id="282" r:id="rId7"/>
    <p:sldId id="264" r:id="rId8"/>
    <p:sldId id="263" r:id="rId9"/>
    <p:sldId id="262" r:id="rId10"/>
    <p:sldId id="269" r:id="rId11"/>
    <p:sldId id="270" r:id="rId12"/>
    <p:sldId id="277" r:id="rId13"/>
    <p:sldId id="285" r:id="rId14"/>
    <p:sldId id="265" r:id="rId15"/>
    <p:sldId id="283" r:id="rId16"/>
    <p:sldId id="278" r:id="rId17"/>
    <p:sldId id="273" r:id="rId18"/>
    <p:sldId id="281" r:id="rId19"/>
    <p:sldId id="284" r:id="rId20"/>
    <p:sldId id="274"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56">
          <p15:clr>
            <a:srgbClr val="A4A3A4"/>
          </p15:clr>
        </p15:guide>
        <p15:guide id="2" pos="47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BB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6"/>
    <p:restoredTop sz="94674"/>
  </p:normalViewPr>
  <p:slideViewPr>
    <p:cSldViewPr snapToGrid="0" snapToObjects="1" showGuides="1">
      <p:cViewPr varScale="1">
        <p:scale>
          <a:sx n="124" d="100"/>
          <a:sy n="124" d="100"/>
        </p:scale>
        <p:origin x="856" y="136"/>
      </p:cViewPr>
      <p:guideLst>
        <p:guide orient="horz" pos="3756"/>
        <p:guide pos="470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63F107-8ACC-7942-B69B-757A3E2D1501}" type="datetimeFigureOut">
              <a:rPr lang="en-US" smtClean="0"/>
              <a:t>11/14/18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184FC-D78C-F446-B3F7-E8EFF26C47BA}" type="slidenum">
              <a:rPr lang="en-US" smtClean="0"/>
              <a:t>‹#›</a:t>
            </a:fld>
            <a:endParaRPr lang="en-US"/>
          </a:p>
        </p:txBody>
      </p:sp>
    </p:spTree>
    <p:extLst>
      <p:ext uri="{BB962C8B-B14F-4D97-AF65-F5344CB8AC3E}">
        <p14:creationId xmlns:p14="http://schemas.microsoft.com/office/powerpoint/2010/main" val="371212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0184FC-D78C-F446-B3F7-E8EFF26C47BA}" type="slidenum">
              <a:rPr lang="en-US" smtClean="0"/>
              <a:t>4</a:t>
            </a:fld>
            <a:endParaRPr lang="en-US"/>
          </a:p>
        </p:txBody>
      </p:sp>
    </p:spTree>
    <p:extLst>
      <p:ext uri="{BB962C8B-B14F-4D97-AF65-F5344CB8AC3E}">
        <p14:creationId xmlns:p14="http://schemas.microsoft.com/office/powerpoint/2010/main" val="19259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0184FC-D78C-F446-B3F7-E8EFF26C47BA}" type="slidenum">
              <a:rPr lang="en-US" smtClean="0"/>
              <a:t>15</a:t>
            </a:fld>
            <a:endParaRPr lang="en-US"/>
          </a:p>
        </p:txBody>
      </p:sp>
    </p:spTree>
    <p:extLst>
      <p:ext uri="{BB962C8B-B14F-4D97-AF65-F5344CB8AC3E}">
        <p14:creationId xmlns:p14="http://schemas.microsoft.com/office/powerpoint/2010/main" val="1250224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462D5A9-59BD-F349-A261-1C2F84EFD85A}"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60852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5779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62D5A9-59BD-F349-A261-1C2F84EFD85A}"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92432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62D5A9-59BD-F349-A261-1C2F84EFD85A}"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2394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62D5A9-59BD-F349-A261-1C2F84EFD85A}" type="datetimeFigureOut">
              <a:rPr lang="en-US" smtClean="0"/>
              <a:t>11/14/18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42985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62D5A9-59BD-F349-A261-1C2F84EFD85A}" type="datetimeFigureOut">
              <a:rPr lang="en-US" smtClean="0"/>
              <a:t>11/14/18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5361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2D5A9-59BD-F349-A261-1C2F84EFD85A}" type="datetimeFigureOut">
              <a:rPr lang="en-US" smtClean="0"/>
              <a:t>11/14/18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232887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22218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11/14/18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63016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89547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11/14/18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6721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2D5A9-59BD-F349-A261-1C2F84EFD85A}" type="datetimeFigureOut">
              <a:rPr lang="en-US" smtClean="0"/>
              <a:t>11/14/18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B70CE-973D-CC47-988C-27388D38980C}" type="slidenum">
              <a:rPr lang="en-US" smtClean="0"/>
              <a:t>‹#›</a:t>
            </a:fld>
            <a:endParaRPr lang="en-US"/>
          </a:p>
        </p:txBody>
      </p:sp>
    </p:spTree>
    <p:extLst>
      <p:ext uri="{BB962C8B-B14F-4D97-AF65-F5344CB8AC3E}">
        <p14:creationId xmlns:p14="http://schemas.microsoft.com/office/powerpoint/2010/main" val="1971171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wastatepta.org/40th-annual-wspta-legislative-assembly-wrap/"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tiff"/><Relationship Id="rId5" Type="http://schemas.openxmlformats.org/officeDocument/2006/relationships/hyperlink" Target="https://www.issaquahfoodbank.org/lunchforthebreak" TargetMode="External"/><Relationship Id="rId4" Type="http://schemas.openxmlformats.org/officeDocument/2006/relationships/hyperlink" Target="https://kcls.org/study-zon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1680642"/>
            <a:ext cx="7397688" cy="2677656"/>
          </a:xfrm>
          <a:prstGeom prst="rect">
            <a:avLst/>
          </a:prstGeom>
          <a:noFill/>
        </p:spPr>
        <p:txBody>
          <a:bodyPr wrap="square" rtlCol="0">
            <a:spAutoFit/>
          </a:bodyPr>
          <a:lstStyle/>
          <a:p>
            <a:pPr algn="ctr"/>
            <a:r>
              <a:rPr lang="en-US" sz="4800" dirty="0">
                <a:latin typeface="Garamond"/>
                <a:cs typeface="Garamond"/>
              </a:rPr>
              <a:t>Pacific Cascade MS PTSA</a:t>
            </a:r>
          </a:p>
          <a:p>
            <a:pPr algn="ctr"/>
            <a:r>
              <a:rPr lang="en-US" sz="4800" dirty="0">
                <a:latin typeface="Garamond"/>
                <a:cs typeface="Garamond"/>
              </a:rPr>
              <a:t>Membership Meeting</a:t>
            </a:r>
          </a:p>
          <a:p>
            <a:pPr algn="ctr"/>
            <a:endParaRPr lang="en-US" sz="3600" dirty="0">
              <a:latin typeface="Garamond"/>
              <a:cs typeface="Garamond"/>
            </a:endParaRPr>
          </a:p>
          <a:p>
            <a:pPr algn="ctr"/>
            <a:r>
              <a:rPr lang="en-US" sz="3600" dirty="0">
                <a:latin typeface="Garamond"/>
                <a:cs typeface="Garamond"/>
              </a:rPr>
              <a:t>November 15, 2018</a:t>
            </a:r>
          </a:p>
        </p:txBody>
      </p:sp>
    </p:spTree>
    <p:extLst>
      <p:ext uri="{BB962C8B-B14F-4D97-AF65-F5344CB8AC3E}">
        <p14:creationId xmlns:p14="http://schemas.microsoft.com/office/powerpoint/2010/main" val="150464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Agenda</a:t>
            </a:r>
          </a:p>
        </p:txBody>
      </p:sp>
      <p:sp>
        <p:nvSpPr>
          <p:cNvPr id="8" name="TextBox 7"/>
          <p:cNvSpPr txBox="1"/>
          <p:nvPr/>
        </p:nvSpPr>
        <p:spPr>
          <a:xfrm>
            <a:off x="739774" y="1562100"/>
            <a:ext cx="8261351" cy="3354765"/>
          </a:xfrm>
          <a:prstGeom prst="rect">
            <a:avLst/>
          </a:prstGeom>
          <a:noFill/>
        </p:spPr>
        <p:txBody>
          <a:bodyPr wrap="square" rtlCol="0">
            <a:spAutoFit/>
          </a:bodyPr>
          <a:lstStyle/>
          <a:p>
            <a:pPr marL="571500" indent="-571500">
              <a:spcAft>
                <a:spcPts val="600"/>
              </a:spcAft>
              <a:buFont typeface="Arial"/>
              <a:buChar char="•"/>
            </a:pPr>
            <a:r>
              <a:rPr lang="en-US" sz="3200" dirty="0">
                <a:latin typeface="Garamond"/>
                <a:cs typeface="Garamond"/>
              </a:rPr>
              <a:t>Secretary’s Report</a:t>
            </a:r>
          </a:p>
          <a:p>
            <a:pPr marL="571500" indent="-571500">
              <a:spcAft>
                <a:spcPts val="600"/>
              </a:spcAft>
              <a:buFont typeface="Arial"/>
              <a:buChar char="•"/>
            </a:pPr>
            <a:r>
              <a:rPr lang="en-US" sz="3200" dirty="0">
                <a:latin typeface="Garamond"/>
                <a:cs typeface="Garamond"/>
              </a:rPr>
              <a:t>School Leadership Report</a:t>
            </a:r>
          </a:p>
          <a:p>
            <a:pPr marL="571500" indent="-571500">
              <a:spcAft>
                <a:spcPts val="600"/>
              </a:spcAft>
              <a:buFont typeface="Arial"/>
              <a:buChar char="•"/>
            </a:pPr>
            <a:r>
              <a:rPr lang="en-US" sz="3200" dirty="0">
                <a:latin typeface="Garamond"/>
                <a:cs typeface="Garamond"/>
              </a:rPr>
              <a:t>Officers’ and Directors’ Reports</a:t>
            </a:r>
          </a:p>
          <a:p>
            <a:pPr marL="571500" indent="-571500">
              <a:spcAft>
                <a:spcPts val="600"/>
              </a:spcAft>
              <a:buFont typeface="Arial"/>
              <a:buChar char="•"/>
            </a:pPr>
            <a:r>
              <a:rPr lang="en-US" sz="3200" dirty="0">
                <a:latin typeface="Garamond"/>
                <a:cs typeface="Garamond"/>
              </a:rPr>
              <a:t>Parent Ed: </a:t>
            </a:r>
            <a:r>
              <a:rPr lang="en-US" sz="3200">
                <a:latin typeface="Garamond"/>
                <a:cs typeface="Garamond"/>
              </a:rPr>
              <a:t>Bystander </a:t>
            </a:r>
            <a:r>
              <a:rPr lang="en-US" sz="3200" dirty="0">
                <a:latin typeface="Garamond"/>
                <a:cs typeface="Garamond"/>
              </a:rPr>
              <a:t>I</a:t>
            </a:r>
            <a:r>
              <a:rPr lang="en-US" sz="3200">
                <a:latin typeface="Garamond"/>
                <a:cs typeface="Garamond"/>
              </a:rPr>
              <a:t>ntervention </a:t>
            </a:r>
            <a:r>
              <a:rPr lang="en-US" sz="3200" dirty="0">
                <a:latin typeface="Garamond"/>
                <a:cs typeface="Garamond"/>
              </a:rPr>
              <a:t>Training, Dr. Dana Bailey</a:t>
            </a:r>
          </a:p>
          <a:p>
            <a:pPr marL="571500" indent="-571500">
              <a:spcAft>
                <a:spcPts val="600"/>
              </a:spcAft>
              <a:buFont typeface="Arial"/>
              <a:buChar char="•"/>
            </a:pPr>
            <a:endParaRPr lang="en-US" sz="3200" dirty="0">
              <a:latin typeface="Garamond"/>
              <a:cs typeface="Garamond"/>
            </a:endParaRPr>
          </a:p>
        </p:txBody>
      </p:sp>
    </p:spTree>
    <p:extLst>
      <p:ext uri="{BB962C8B-B14F-4D97-AF65-F5344CB8AC3E}">
        <p14:creationId xmlns:p14="http://schemas.microsoft.com/office/powerpoint/2010/main" val="359385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Secretary’s Report</a:t>
            </a:r>
          </a:p>
        </p:txBody>
      </p:sp>
      <p:sp>
        <p:nvSpPr>
          <p:cNvPr id="8" name="TextBox 7"/>
          <p:cNvSpPr txBox="1"/>
          <p:nvPr/>
        </p:nvSpPr>
        <p:spPr>
          <a:xfrm>
            <a:off x="739774" y="1562100"/>
            <a:ext cx="7182337" cy="1754327"/>
          </a:xfrm>
          <a:prstGeom prst="rect">
            <a:avLst/>
          </a:prstGeom>
          <a:noFill/>
        </p:spPr>
        <p:txBody>
          <a:bodyPr wrap="square" rtlCol="0">
            <a:spAutoFit/>
          </a:bodyPr>
          <a:lstStyle/>
          <a:p>
            <a:pPr marL="571500" indent="-571500">
              <a:buFont typeface="Arial"/>
              <a:buChar char="•"/>
            </a:pPr>
            <a:r>
              <a:rPr lang="en-US" sz="3600" dirty="0">
                <a:latin typeface="Garamond"/>
                <a:cs typeface="Garamond"/>
              </a:rPr>
              <a:t>Approval of minutes from Sept. 20, 2018 membership meeting</a:t>
            </a:r>
          </a:p>
          <a:p>
            <a:pPr marL="571500" indent="-571500">
              <a:buFont typeface="Arial"/>
              <a:buChar char="•"/>
            </a:pPr>
            <a:r>
              <a:rPr lang="en-US" sz="3600" dirty="0">
                <a:latin typeface="Garamond"/>
                <a:cs typeface="Garamond"/>
              </a:rPr>
              <a:t>Awards Committee forming now</a:t>
            </a:r>
          </a:p>
        </p:txBody>
      </p:sp>
    </p:spTree>
    <p:extLst>
      <p:ext uri="{BB962C8B-B14F-4D97-AF65-F5344CB8AC3E}">
        <p14:creationId xmlns:p14="http://schemas.microsoft.com/office/powerpoint/2010/main" val="408678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62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School Leadership Report</a:t>
            </a:r>
          </a:p>
        </p:txBody>
      </p:sp>
      <p:sp>
        <p:nvSpPr>
          <p:cNvPr id="8" name="TextBox 7"/>
          <p:cNvSpPr txBox="1"/>
          <p:nvPr/>
        </p:nvSpPr>
        <p:spPr>
          <a:xfrm>
            <a:off x="739774" y="1562100"/>
            <a:ext cx="8261351" cy="646331"/>
          </a:xfrm>
          <a:prstGeom prst="rect">
            <a:avLst/>
          </a:prstGeom>
          <a:noFill/>
        </p:spPr>
        <p:txBody>
          <a:bodyPr wrap="square" rtlCol="0">
            <a:spAutoFit/>
          </a:bodyPr>
          <a:lstStyle/>
          <a:p>
            <a:r>
              <a:rPr lang="en-US" sz="3600" dirty="0">
                <a:latin typeface="Garamond"/>
                <a:cs typeface="Garamond"/>
              </a:rPr>
              <a:t>Report from Principal Dana Bailey</a:t>
            </a:r>
          </a:p>
        </p:txBody>
      </p:sp>
      <p:pic>
        <p:nvPicPr>
          <p:cNvPr id="3" name="Picture 2">
            <a:extLst>
              <a:ext uri="{FF2B5EF4-FFF2-40B4-BE49-F238E27FC236}">
                <a16:creationId xmlns:a16="http://schemas.microsoft.com/office/drawing/2014/main" id="{053A8F39-3FCB-CD47-93A3-6A5FCC2FF5D1}"/>
              </a:ext>
            </a:extLst>
          </p:cNvPr>
          <p:cNvPicPr>
            <a:picLocks noChangeAspect="1"/>
          </p:cNvPicPr>
          <p:nvPr/>
        </p:nvPicPr>
        <p:blipFill>
          <a:blip r:embed="rId4"/>
          <a:stretch>
            <a:fillRect/>
          </a:stretch>
        </p:blipFill>
        <p:spPr>
          <a:xfrm>
            <a:off x="3168572" y="2763747"/>
            <a:ext cx="2611417" cy="2775563"/>
          </a:xfrm>
          <a:prstGeom prst="rect">
            <a:avLst/>
          </a:prstGeom>
        </p:spPr>
      </p:pic>
    </p:spTree>
    <p:extLst>
      <p:ext uri="{BB962C8B-B14F-4D97-AF65-F5344CB8AC3E}">
        <p14:creationId xmlns:p14="http://schemas.microsoft.com/office/powerpoint/2010/main" val="2139860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5" y="1562100"/>
            <a:ext cx="7633664" cy="3970318"/>
          </a:xfrm>
          <a:prstGeom prst="rect">
            <a:avLst/>
          </a:prstGeom>
          <a:noFill/>
        </p:spPr>
        <p:txBody>
          <a:bodyPr wrap="square" rtlCol="0">
            <a:spAutoFit/>
          </a:bodyPr>
          <a:lstStyle/>
          <a:p>
            <a:pPr marL="571500" indent="-571500">
              <a:buFont typeface="Arial"/>
              <a:buChar char="•"/>
            </a:pPr>
            <a:r>
              <a:rPr lang="en-US" sz="3600" dirty="0">
                <a:latin typeface="Garamond"/>
                <a:cs typeface="Garamond"/>
              </a:rPr>
              <a:t>District has been spending about $39 million of </a:t>
            </a:r>
            <a:r>
              <a:rPr lang="en-US" sz="3600" i="1" dirty="0">
                <a:latin typeface="Garamond"/>
                <a:cs typeface="Garamond"/>
              </a:rPr>
              <a:t>McCleary</a:t>
            </a:r>
            <a:r>
              <a:rPr lang="en-US" sz="3600" dirty="0">
                <a:latin typeface="Garamond"/>
                <a:cs typeface="Garamond"/>
              </a:rPr>
              <a:t> money – see “Issaquah School District Major Budget Drivers for 2018-19” (handout)</a:t>
            </a:r>
          </a:p>
          <a:p>
            <a:pPr marL="571500" indent="-571500">
              <a:buFont typeface="Arial"/>
              <a:buChar char="•"/>
            </a:pPr>
            <a:endParaRPr lang="en-US" sz="3600" dirty="0">
              <a:latin typeface="Garamond"/>
              <a:cs typeface="Garamond"/>
            </a:endParaRPr>
          </a:p>
          <a:p>
            <a:pPr marL="571500" indent="-571500">
              <a:buFont typeface="Arial"/>
              <a:buChar char="•"/>
            </a:pPr>
            <a:r>
              <a:rPr lang="en-US" sz="3600" dirty="0">
                <a:latin typeface="Garamond"/>
                <a:cs typeface="Garamond"/>
              </a:rPr>
              <a:t>High School Schedule Committee </a:t>
            </a:r>
          </a:p>
        </p:txBody>
      </p:sp>
    </p:spTree>
    <p:extLst>
      <p:ext uri="{BB962C8B-B14F-4D97-AF65-F5344CB8AC3E}">
        <p14:creationId xmlns:p14="http://schemas.microsoft.com/office/powerpoint/2010/main" val="39107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pic>
        <p:nvPicPr>
          <p:cNvPr id="12" name="Picture 11">
            <a:extLst>
              <a:ext uri="{FF2B5EF4-FFF2-40B4-BE49-F238E27FC236}">
                <a16:creationId xmlns:a16="http://schemas.microsoft.com/office/drawing/2014/main" id="{113741CB-CE0D-6D47-80D3-AE40BA278952}"/>
              </a:ext>
            </a:extLst>
          </p:cNvPr>
          <p:cNvPicPr>
            <a:picLocks noChangeAspect="1"/>
          </p:cNvPicPr>
          <p:nvPr/>
        </p:nvPicPr>
        <p:blipFill>
          <a:blip r:embed="rId3"/>
          <a:stretch>
            <a:fillRect/>
          </a:stretch>
        </p:blipFill>
        <p:spPr>
          <a:xfrm>
            <a:off x="1358818" y="1504365"/>
            <a:ext cx="6572831" cy="5004314"/>
          </a:xfrm>
          <a:prstGeom prst="rect">
            <a:avLst/>
          </a:prstGeom>
        </p:spPr>
      </p:pic>
    </p:spTree>
    <p:extLst>
      <p:ext uri="{BB962C8B-B14F-4D97-AF65-F5344CB8AC3E}">
        <p14:creationId xmlns:p14="http://schemas.microsoft.com/office/powerpoint/2010/main" val="384798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4" y="1562100"/>
            <a:ext cx="8261351" cy="4893647"/>
          </a:xfrm>
          <a:prstGeom prst="rect">
            <a:avLst/>
          </a:prstGeom>
          <a:noFill/>
        </p:spPr>
        <p:txBody>
          <a:bodyPr wrap="square" rtlCol="0">
            <a:spAutoFit/>
          </a:bodyPr>
          <a:lstStyle/>
          <a:p>
            <a:r>
              <a:rPr lang="en-US" sz="3600" b="1" dirty="0">
                <a:latin typeface="Garamond"/>
                <a:cs typeface="Garamond"/>
              </a:rPr>
              <a:t>September/October Highlights:</a:t>
            </a:r>
          </a:p>
          <a:p>
            <a:pPr marL="342900" indent="-342900">
              <a:buFont typeface="Arial" panose="020B0604020202020204" pitchFamily="34" charset="0"/>
              <a:buChar char="•"/>
            </a:pPr>
            <a:r>
              <a:rPr lang="en-US" sz="3600" dirty="0">
                <a:latin typeface="Garamond"/>
                <a:cs typeface="Garamond"/>
              </a:rPr>
              <a:t>Income primarily from Membership, Donations and Corporate Matching</a:t>
            </a:r>
          </a:p>
          <a:p>
            <a:pPr marL="342900" indent="-342900">
              <a:buFont typeface="Arial"/>
              <a:buChar char="•"/>
            </a:pPr>
            <a:r>
              <a:rPr lang="en-US" sz="3600" dirty="0">
                <a:latin typeface="Garamond"/>
                <a:cs typeface="Garamond"/>
              </a:rPr>
              <a:t>Expenses paid include:</a:t>
            </a:r>
          </a:p>
          <a:p>
            <a:pPr marL="800100" lvl="1" indent="-342900">
              <a:buFont typeface="Arial"/>
              <a:buChar char="•"/>
            </a:pPr>
            <a:r>
              <a:rPr lang="en-US" sz="2400" dirty="0">
                <a:latin typeface="Garamond"/>
                <a:cs typeface="Garamond"/>
              </a:rPr>
              <a:t>Yearly Council Fees</a:t>
            </a:r>
          </a:p>
          <a:p>
            <a:pPr marL="800100" lvl="1" indent="-342900">
              <a:buFont typeface="Arial"/>
              <a:buChar char="•"/>
            </a:pPr>
            <a:r>
              <a:rPr lang="en-US" sz="2400" dirty="0">
                <a:latin typeface="Garamond"/>
                <a:cs typeface="Garamond"/>
              </a:rPr>
              <a:t>PTSA Membership Fees</a:t>
            </a:r>
          </a:p>
          <a:p>
            <a:pPr marL="800100" lvl="1" indent="-342900">
              <a:buFont typeface="Arial"/>
              <a:buChar char="•"/>
            </a:pPr>
            <a:r>
              <a:rPr lang="en-US" sz="2400" dirty="0">
                <a:latin typeface="Garamond"/>
                <a:cs typeface="Garamond"/>
              </a:rPr>
              <a:t>Donations to VIS, ISF, Echo Glen, ACT</a:t>
            </a:r>
          </a:p>
          <a:p>
            <a:pPr marL="800100" lvl="1" indent="-342900">
              <a:buFont typeface="Arial"/>
              <a:buChar char="•"/>
            </a:pPr>
            <a:r>
              <a:rPr lang="en-US" sz="2400" dirty="0">
                <a:latin typeface="Garamond"/>
                <a:cs typeface="Garamond"/>
              </a:rPr>
              <a:t>Curriculum Enrichment Grants (approved at September General Membership Meeting)</a:t>
            </a:r>
          </a:p>
          <a:p>
            <a:pPr marL="342900" indent="-342900">
              <a:buFont typeface="Arial"/>
              <a:buChar char="•"/>
            </a:pPr>
            <a:r>
              <a:rPr lang="en-US" sz="3600" dirty="0">
                <a:latin typeface="Garamond"/>
                <a:cs typeface="Garamond"/>
              </a:rPr>
              <a:t>Annual Tax Return Filed </a:t>
            </a:r>
          </a:p>
        </p:txBody>
      </p:sp>
    </p:spTree>
    <p:extLst>
      <p:ext uri="{BB962C8B-B14F-4D97-AF65-F5344CB8AC3E}">
        <p14:creationId xmlns:p14="http://schemas.microsoft.com/office/powerpoint/2010/main" val="4205692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4" y="1562100"/>
            <a:ext cx="7808325" cy="5816977"/>
          </a:xfrm>
          <a:prstGeom prst="rect">
            <a:avLst/>
          </a:prstGeom>
          <a:noFill/>
        </p:spPr>
        <p:txBody>
          <a:bodyPr wrap="square" rtlCol="0">
            <a:spAutoFit/>
          </a:bodyPr>
          <a:lstStyle/>
          <a:p>
            <a:pPr marL="571500" indent="-571500">
              <a:spcAft>
                <a:spcPts val="600"/>
              </a:spcAft>
              <a:buFont typeface="Arial"/>
              <a:buChar char="•"/>
            </a:pPr>
            <a:r>
              <a:rPr lang="en-US" sz="3600" dirty="0">
                <a:latin typeface="Garamond"/>
                <a:cs typeface="Garamond"/>
              </a:rPr>
              <a:t>Bank statements opened and reviewed by a non-signer on the account</a:t>
            </a:r>
          </a:p>
          <a:p>
            <a:pPr marL="571500" indent="-571500">
              <a:spcAft>
                <a:spcPts val="600"/>
              </a:spcAft>
              <a:buFont typeface="Arial"/>
              <a:buChar char="•"/>
            </a:pPr>
            <a:r>
              <a:rPr lang="en-US" sz="3600" dirty="0">
                <a:latin typeface="Garamond"/>
                <a:cs typeface="Garamond"/>
              </a:rPr>
              <a:t>AIM Insurance renewed and paid on Nov. 9, 2018</a:t>
            </a:r>
          </a:p>
          <a:p>
            <a:pPr marL="571500" indent="-571500">
              <a:spcAft>
                <a:spcPts val="1200"/>
              </a:spcAft>
              <a:buFont typeface="Arial"/>
              <a:buChar char="•"/>
            </a:pPr>
            <a:r>
              <a:rPr lang="en-US" sz="3600" dirty="0">
                <a:latin typeface="Garamond"/>
                <a:cs typeface="Garamond"/>
              </a:rPr>
              <a:t>No claims filed against insurance in Sept. or Oct.</a:t>
            </a:r>
          </a:p>
          <a:p>
            <a:pPr marL="566928" lvl="1"/>
            <a:r>
              <a:rPr lang="en-US" sz="3200" dirty="0">
                <a:latin typeface="Garamond"/>
                <a:cs typeface="Garamond"/>
              </a:rPr>
              <a:t>PLEASE SIGN UP TO HELP WITH MID-YEAR FINANCIAL REVIEW!!</a:t>
            </a:r>
          </a:p>
          <a:p>
            <a:pPr marL="571500" indent="-571500">
              <a:buFont typeface="Arial"/>
              <a:buChar char="•"/>
            </a:pPr>
            <a:endParaRPr lang="en-US" sz="3600" dirty="0">
              <a:latin typeface="Garamond"/>
              <a:cs typeface="Garamond"/>
            </a:endParaRPr>
          </a:p>
          <a:p>
            <a:endParaRPr lang="en-US" sz="3600" dirty="0">
              <a:latin typeface="Garamond"/>
              <a:cs typeface="Garamond"/>
            </a:endParaRPr>
          </a:p>
        </p:txBody>
      </p:sp>
    </p:spTree>
    <p:extLst>
      <p:ext uri="{BB962C8B-B14F-4D97-AF65-F5344CB8AC3E}">
        <p14:creationId xmlns:p14="http://schemas.microsoft.com/office/powerpoint/2010/main" val="29424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Membership</a:t>
            </a:r>
          </a:p>
        </p:txBody>
      </p:sp>
      <p:sp>
        <p:nvSpPr>
          <p:cNvPr id="8" name="TextBox 7"/>
          <p:cNvSpPr txBox="1"/>
          <p:nvPr/>
        </p:nvSpPr>
        <p:spPr>
          <a:xfrm>
            <a:off x="739774" y="1562100"/>
            <a:ext cx="8261351" cy="2554545"/>
          </a:xfrm>
          <a:prstGeom prst="rect">
            <a:avLst/>
          </a:prstGeom>
          <a:noFill/>
        </p:spPr>
        <p:txBody>
          <a:bodyPr wrap="square" rtlCol="0">
            <a:spAutoFit/>
          </a:bodyPr>
          <a:lstStyle/>
          <a:p>
            <a:pPr marL="571500" indent="-571500">
              <a:buFont typeface="Arial"/>
              <a:buChar char="•"/>
            </a:pPr>
            <a:r>
              <a:rPr lang="en-US" sz="3200" dirty="0">
                <a:latin typeface="Garamond"/>
                <a:cs typeface="Garamond"/>
              </a:rPr>
              <a:t>Member Enrollment – CY 723 / PY 753</a:t>
            </a:r>
          </a:p>
          <a:p>
            <a:pPr marL="571500" indent="-571500">
              <a:buFont typeface="Arial"/>
              <a:buChar char="•"/>
            </a:pPr>
            <a:r>
              <a:rPr lang="en-US" sz="3200" dirty="0">
                <a:latin typeface="Garamond"/>
                <a:cs typeface="Garamond"/>
              </a:rPr>
              <a:t>Membership Percentage – 72% (1,010 students)</a:t>
            </a:r>
          </a:p>
          <a:p>
            <a:pPr marL="571500" indent="-571500">
              <a:buFont typeface="Arial"/>
              <a:buChar char="•"/>
            </a:pPr>
            <a:r>
              <a:rPr lang="en-US" sz="3200" dirty="0">
                <a:latin typeface="Garamond"/>
                <a:cs typeface="Garamond"/>
              </a:rPr>
              <a:t>Online Student Directory has been updated – must be a member to access this benefit</a:t>
            </a:r>
          </a:p>
        </p:txBody>
      </p:sp>
      <p:pic>
        <p:nvPicPr>
          <p:cNvPr id="9" name="Picture 8">
            <a:extLst>
              <a:ext uri="{FF2B5EF4-FFF2-40B4-BE49-F238E27FC236}">
                <a16:creationId xmlns:a16="http://schemas.microsoft.com/office/drawing/2014/main" id="{8CEC7E08-A7C1-9B40-B5AE-6E026CDCA2F6}"/>
              </a:ext>
            </a:extLst>
          </p:cNvPr>
          <p:cNvPicPr>
            <a:picLocks noChangeAspect="1"/>
          </p:cNvPicPr>
          <p:nvPr/>
        </p:nvPicPr>
        <p:blipFill>
          <a:blip r:embed="rId3"/>
          <a:stretch>
            <a:fillRect/>
          </a:stretch>
        </p:blipFill>
        <p:spPr>
          <a:xfrm>
            <a:off x="2003460" y="4095750"/>
            <a:ext cx="5137079" cy="2451091"/>
          </a:xfrm>
          <a:prstGeom prst="rect">
            <a:avLst/>
          </a:prstGeom>
        </p:spPr>
      </p:pic>
    </p:spTree>
    <p:extLst>
      <p:ext uri="{BB962C8B-B14F-4D97-AF65-F5344CB8AC3E}">
        <p14:creationId xmlns:p14="http://schemas.microsoft.com/office/powerpoint/2010/main" val="3134769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5078313"/>
          </a:xfrm>
          <a:prstGeom prst="rect">
            <a:avLst/>
          </a:prstGeom>
          <a:noFill/>
        </p:spPr>
        <p:txBody>
          <a:bodyPr wrap="square" rtlCol="0">
            <a:spAutoFit/>
          </a:bodyPr>
          <a:lstStyle/>
          <a:p>
            <a:r>
              <a:rPr lang="en-US" sz="4000" b="1" dirty="0">
                <a:latin typeface="Garamond"/>
                <a:cs typeface="Garamond"/>
              </a:rPr>
              <a:t>Reflections</a:t>
            </a:r>
          </a:p>
          <a:p>
            <a:pPr marL="571500" indent="-571500">
              <a:buFont typeface="Arial"/>
              <a:buChar char="•"/>
            </a:pPr>
            <a:r>
              <a:rPr lang="en-US" sz="2800" dirty="0">
                <a:latin typeface="Garamond"/>
                <a:cs typeface="Garamond"/>
              </a:rPr>
              <a:t>15 student entries</a:t>
            </a:r>
          </a:p>
          <a:p>
            <a:pPr marL="1028700" lvl="1" indent="-571500">
              <a:buFont typeface="Arial"/>
              <a:buChar char="•"/>
            </a:pPr>
            <a:r>
              <a:rPr lang="en-US" sz="2400" dirty="0">
                <a:latin typeface="Garamond"/>
                <a:cs typeface="Garamond"/>
              </a:rPr>
              <a:t>7 Visual Arts</a:t>
            </a:r>
          </a:p>
          <a:p>
            <a:pPr marL="1028700" lvl="1" indent="-571500">
              <a:buFont typeface="Arial"/>
              <a:buChar char="•"/>
            </a:pPr>
            <a:r>
              <a:rPr lang="en-US" sz="2400" dirty="0">
                <a:latin typeface="Garamond"/>
                <a:cs typeface="Garamond"/>
              </a:rPr>
              <a:t>4 Literature</a:t>
            </a:r>
          </a:p>
          <a:p>
            <a:pPr marL="1028700" lvl="1" indent="-571500">
              <a:buFont typeface="Arial"/>
              <a:buChar char="•"/>
            </a:pPr>
            <a:r>
              <a:rPr lang="en-US" sz="2400" dirty="0">
                <a:latin typeface="Garamond"/>
                <a:cs typeface="Garamond"/>
              </a:rPr>
              <a:t>3 Music Composition</a:t>
            </a:r>
          </a:p>
          <a:p>
            <a:pPr marL="1028700" lvl="1" indent="-571500">
              <a:buFont typeface="Arial"/>
              <a:buChar char="•"/>
            </a:pPr>
            <a:r>
              <a:rPr lang="en-US" sz="2400" dirty="0">
                <a:latin typeface="Garamond"/>
                <a:cs typeface="Garamond"/>
              </a:rPr>
              <a:t>1 Photography</a:t>
            </a:r>
          </a:p>
          <a:p>
            <a:pPr marL="571500" indent="-571500">
              <a:spcBef>
                <a:spcPts val="600"/>
              </a:spcBef>
              <a:buFont typeface="Arial"/>
              <a:buChar char="•"/>
            </a:pPr>
            <a:r>
              <a:rPr lang="en-US" sz="2800" dirty="0">
                <a:latin typeface="Garamond"/>
                <a:cs typeface="Garamond"/>
              </a:rPr>
              <a:t>12 Finalists will move on to District</a:t>
            </a:r>
          </a:p>
          <a:p>
            <a:pPr marL="571500" indent="-571500">
              <a:spcBef>
                <a:spcPts val="600"/>
              </a:spcBef>
              <a:buFont typeface="Arial"/>
              <a:buChar char="•"/>
            </a:pPr>
            <a:r>
              <a:rPr lang="en-US" sz="2800" dirty="0">
                <a:latin typeface="Garamond"/>
                <a:cs typeface="Garamond"/>
              </a:rPr>
              <a:t>PCMS Reception &amp; Art Showcase was Nov. 14</a:t>
            </a:r>
          </a:p>
          <a:p>
            <a:pPr marL="571500" indent="-571500">
              <a:spcBef>
                <a:spcPts val="600"/>
              </a:spcBef>
              <a:buFont typeface="Arial"/>
              <a:buChar char="•"/>
            </a:pPr>
            <a:r>
              <a:rPr lang="en-US" sz="2800" dirty="0">
                <a:latin typeface="Garamond"/>
                <a:cs typeface="Garamond"/>
              </a:rPr>
              <a:t>Council Reception will be Jan. 15, 2019, from 6:30-8:00pm at Issaquah High School</a:t>
            </a:r>
          </a:p>
          <a:p>
            <a:pPr marL="571500" indent="-571500">
              <a:spcBef>
                <a:spcPts val="600"/>
              </a:spcBef>
              <a:buFont typeface="Arial"/>
              <a:buChar char="•"/>
            </a:pPr>
            <a:r>
              <a:rPr lang="en-US" sz="2800" dirty="0">
                <a:latin typeface="Garamond"/>
                <a:cs typeface="Garamond"/>
              </a:rPr>
              <a:t>Thank you to our amazing Chair Angela </a:t>
            </a:r>
            <a:r>
              <a:rPr lang="en-US" sz="2800" dirty="0" err="1">
                <a:latin typeface="Garamond"/>
                <a:cs typeface="Garamond"/>
              </a:rPr>
              <a:t>Bizzari</a:t>
            </a:r>
            <a:r>
              <a:rPr lang="en-US" sz="2800" dirty="0">
                <a:latin typeface="Garamond"/>
                <a:cs typeface="Garamond"/>
              </a:rPr>
              <a:t>!!</a:t>
            </a:r>
          </a:p>
        </p:txBody>
      </p:sp>
      <p:pic>
        <p:nvPicPr>
          <p:cNvPr id="3" name="Picture 2">
            <a:extLst>
              <a:ext uri="{FF2B5EF4-FFF2-40B4-BE49-F238E27FC236}">
                <a16:creationId xmlns:a16="http://schemas.microsoft.com/office/drawing/2014/main" id="{C9656B9E-814E-3747-969C-96298603EDEB}"/>
              </a:ext>
            </a:extLst>
          </p:cNvPr>
          <p:cNvPicPr>
            <a:picLocks noChangeAspect="1"/>
          </p:cNvPicPr>
          <p:nvPr/>
        </p:nvPicPr>
        <p:blipFill>
          <a:blip r:embed="rId3"/>
          <a:stretch>
            <a:fillRect/>
          </a:stretch>
        </p:blipFill>
        <p:spPr>
          <a:xfrm>
            <a:off x="4907581" y="1562100"/>
            <a:ext cx="3763807" cy="2509204"/>
          </a:xfrm>
          <a:prstGeom prst="rect">
            <a:avLst/>
          </a:prstGeom>
        </p:spPr>
      </p:pic>
    </p:spTree>
    <p:extLst>
      <p:ext uri="{BB962C8B-B14F-4D97-AF65-F5344CB8AC3E}">
        <p14:creationId xmlns:p14="http://schemas.microsoft.com/office/powerpoint/2010/main" val="330183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4524315"/>
          </a:xfrm>
          <a:prstGeom prst="rect">
            <a:avLst/>
          </a:prstGeom>
          <a:noFill/>
        </p:spPr>
        <p:txBody>
          <a:bodyPr wrap="square" rtlCol="0">
            <a:spAutoFit/>
          </a:bodyPr>
          <a:lstStyle/>
          <a:p>
            <a:r>
              <a:rPr lang="en-US" sz="3600" b="1" dirty="0">
                <a:latin typeface="Garamond"/>
                <a:cs typeface="Garamond"/>
              </a:rPr>
              <a:t>Holiday Gift Barn </a:t>
            </a:r>
          </a:p>
          <a:p>
            <a:pPr marL="457200" indent="-571500">
              <a:buFont typeface="Arial"/>
              <a:buChar char="•"/>
            </a:pPr>
            <a:r>
              <a:rPr lang="en-US" sz="3600" dirty="0">
                <a:latin typeface="Garamond"/>
                <a:cs typeface="Garamond"/>
              </a:rPr>
              <a:t>Drop off days will be </a:t>
            </a:r>
          </a:p>
          <a:p>
            <a:pPr indent="566928"/>
            <a:r>
              <a:rPr lang="en-US" sz="3600" dirty="0">
                <a:latin typeface="Garamond"/>
                <a:cs typeface="Garamond"/>
              </a:rPr>
              <a:t>announced shortly; </a:t>
            </a:r>
          </a:p>
          <a:p>
            <a:pPr indent="548640"/>
            <a:r>
              <a:rPr lang="en-US" sz="3600" dirty="0">
                <a:latin typeface="Garamond"/>
                <a:cs typeface="Garamond"/>
              </a:rPr>
              <a:t>items will be delivered</a:t>
            </a:r>
          </a:p>
          <a:p>
            <a:pPr indent="548640"/>
            <a:r>
              <a:rPr lang="en-US" sz="3600" dirty="0">
                <a:latin typeface="Garamond"/>
                <a:cs typeface="Garamond"/>
              </a:rPr>
              <a:t>to Pickering Barn on </a:t>
            </a:r>
          </a:p>
          <a:p>
            <a:pPr indent="548640"/>
            <a:r>
              <a:rPr lang="en-US" sz="3600" dirty="0">
                <a:latin typeface="Garamond"/>
                <a:cs typeface="Garamond"/>
              </a:rPr>
              <a:t>Dec. 3 &amp; 4</a:t>
            </a:r>
          </a:p>
          <a:p>
            <a:pPr marL="571500" indent="-571500">
              <a:buFont typeface="Arial"/>
              <a:buChar char="•"/>
            </a:pPr>
            <a:r>
              <a:rPr lang="en-US" sz="3600" dirty="0">
                <a:latin typeface="Garamond"/>
                <a:cs typeface="Garamond"/>
              </a:rPr>
              <a:t>Greatest need is gifts for ages 9-18</a:t>
            </a:r>
          </a:p>
          <a:p>
            <a:pPr marL="571500" indent="-571500">
              <a:buFont typeface="Arial"/>
              <a:buChar char="•"/>
            </a:pPr>
            <a:endParaRPr lang="en-US" sz="3600" dirty="0">
              <a:latin typeface="Garamond"/>
              <a:cs typeface="Garamond"/>
            </a:endParaRPr>
          </a:p>
        </p:txBody>
      </p:sp>
      <p:pic>
        <p:nvPicPr>
          <p:cNvPr id="3" name="Picture 2"/>
          <p:cNvPicPr>
            <a:picLocks noChangeAspect="1"/>
          </p:cNvPicPr>
          <p:nvPr/>
        </p:nvPicPr>
        <p:blipFill>
          <a:blip r:embed="rId3"/>
          <a:stretch>
            <a:fillRect/>
          </a:stretch>
        </p:blipFill>
        <p:spPr>
          <a:xfrm>
            <a:off x="5888368" y="2131521"/>
            <a:ext cx="2552845" cy="2358286"/>
          </a:xfrm>
          <a:prstGeom prst="rect">
            <a:avLst/>
          </a:prstGeom>
        </p:spPr>
      </p:pic>
    </p:spTree>
    <p:extLst>
      <p:ext uri="{BB962C8B-B14F-4D97-AF65-F5344CB8AC3E}">
        <p14:creationId xmlns:p14="http://schemas.microsoft.com/office/powerpoint/2010/main" val="3478582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ASB/Lynx Life</a:t>
            </a:r>
          </a:p>
        </p:txBody>
      </p:sp>
      <p:sp>
        <p:nvSpPr>
          <p:cNvPr id="8" name="TextBox 7"/>
          <p:cNvSpPr txBox="1"/>
          <p:nvPr/>
        </p:nvSpPr>
        <p:spPr>
          <a:xfrm>
            <a:off x="739775" y="1562100"/>
            <a:ext cx="7726132" cy="4755148"/>
          </a:xfrm>
          <a:prstGeom prst="rect">
            <a:avLst/>
          </a:prstGeom>
          <a:noFill/>
        </p:spPr>
        <p:txBody>
          <a:bodyPr wrap="square" rtlCol="0">
            <a:spAutoFit/>
          </a:bodyPr>
          <a:lstStyle/>
          <a:p>
            <a:pPr>
              <a:spcAft>
                <a:spcPts val="600"/>
              </a:spcAft>
            </a:pPr>
            <a:r>
              <a:rPr lang="en-US" sz="3200" dirty="0">
                <a:latin typeface="Garamond"/>
                <a:cs typeface="Garamond"/>
              </a:rPr>
              <a:t>PTSA provided major support for ASB activities in October!</a:t>
            </a:r>
          </a:p>
          <a:p>
            <a:r>
              <a:rPr lang="en-US" sz="1400" dirty="0">
                <a:latin typeface="Garamond"/>
                <a:cs typeface="Garamond"/>
              </a:rPr>
              <a:t> </a:t>
            </a:r>
            <a:r>
              <a:rPr lang="en-US" dirty="0">
                <a:latin typeface="Garamond"/>
                <a:cs typeface="Garamond"/>
              </a:rPr>
              <a:t>  </a:t>
            </a:r>
          </a:p>
          <a:p>
            <a:r>
              <a:rPr lang="en-US" sz="2400" b="1" dirty="0">
                <a:latin typeface="Garamond"/>
                <a:cs typeface="Garamond"/>
              </a:rPr>
              <a:t>Popcorn/Cookie Dough Fundraiser – September 25</a:t>
            </a:r>
            <a:r>
              <a:rPr lang="en-US" sz="2400" b="1" baseline="30000" dirty="0">
                <a:latin typeface="Garamond"/>
                <a:cs typeface="Garamond"/>
              </a:rPr>
              <a:t>th</a:t>
            </a:r>
            <a:r>
              <a:rPr lang="en-US" sz="2400" b="1" dirty="0">
                <a:latin typeface="Garamond"/>
                <a:cs typeface="Garamond"/>
              </a:rPr>
              <a:t>, and October 2</a:t>
            </a:r>
            <a:r>
              <a:rPr lang="en-US" sz="2400" b="1" baseline="30000" dirty="0">
                <a:latin typeface="Garamond"/>
                <a:cs typeface="Garamond"/>
              </a:rPr>
              <a:t>nd</a:t>
            </a:r>
            <a:r>
              <a:rPr lang="en-US" sz="2400" b="1" dirty="0">
                <a:latin typeface="Garamond"/>
                <a:cs typeface="Garamond"/>
              </a:rPr>
              <a:t>,9</a:t>
            </a:r>
            <a:r>
              <a:rPr lang="en-US" sz="2400" b="1" baseline="30000" dirty="0">
                <a:latin typeface="Garamond"/>
                <a:cs typeface="Garamond"/>
              </a:rPr>
              <a:t>th</a:t>
            </a:r>
            <a:r>
              <a:rPr lang="en-US" sz="2400" b="1" dirty="0">
                <a:latin typeface="Garamond"/>
                <a:cs typeface="Garamond"/>
              </a:rPr>
              <a:t> &amp; 29</a:t>
            </a:r>
            <a:r>
              <a:rPr lang="en-US" sz="2400" b="1" baseline="30000" dirty="0">
                <a:latin typeface="Garamond"/>
                <a:cs typeface="Garamond"/>
              </a:rPr>
              <a:t>th</a:t>
            </a:r>
            <a:endParaRPr lang="en-US" sz="2400" dirty="0">
              <a:latin typeface="Garamond"/>
              <a:cs typeface="Garamond"/>
            </a:endParaRPr>
          </a:p>
          <a:p>
            <a:r>
              <a:rPr lang="en-US" sz="2400" dirty="0">
                <a:latin typeface="Garamond"/>
                <a:cs typeface="Garamond"/>
              </a:rPr>
              <a:t>15 Volunteers, 14 Hours</a:t>
            </a:r>
          </a:p>
          <a:p>
            <a:r>
              <a:rPr lang="en-US" sz="2400" i="1" dirty="0">
                <a:latin typeface="Garamond"/>
                <a:cs typeface="Garamond"/>
              </a:rPr>
              <a:t>Collected order forms, counted and recorded money from orders</a:t>
            </a:r>
            <a:endParaRPr lang="en-US" sz="2400" dirty="0">
              <a:latin typeface="Garamond"/>
              <a:cs typeface="Garamond"/>
            </a:endParaRPr>
          </a:p>
          <a:p>
            <a:r>
              <a:rPr lang="en-US" sz="2400" dirty="0">
                <a:latin typeface="Garamond"/>
                <a:cs typeface="Garamond"/>
              </a:rPr>
              <a:t> </a:t>
            </a:r>
          </a:p>
          <a:p>
            <a:r>
              <a:rPr lang="en-US" sz="2400" b="1" dirty="0">
                <a:latin typeface="Garamond"/>
                <a:cs typeface="Garamond"/>
              </a:rPr>
              <a:t>Halloween Social – October 31</a:t>
            </a:r>
            <a:r>
              <a:rPr lang="en-US" sz="2400" b="1" baseline="30000" dirty="0">
                <a:latin typeface="Garamond"/>
                <a:cs typeface="Garamond"/>
              </a:rPr>
              <a:t>st</a:t>
            </a:r>
            <a:endParaRPr lang="en-US" sz="2400" dirty="0">
              <a:latin typeface="Garamond"/>
              <a:cs typeface="Garamond"/>
            </a:endParaRPr>
          </a:p>
          <a:p>
            <a:r>
              <a:rPr lang="en-US" sz="2400" dirty="0">
                <a:latin typeface="Garamond"/>
                <a:cs typeface="Garamond"/>
              </a:rPr>
              <a:t>50 Parent Volunteers &amp; Donors, 12 Hours</a:t>
            </a:r>
          </a:p>
          <a:p>
            <a:r>
              <a:rPr lang="en-US" sz="2400" i="1" dirty="0">
                <a:latin typeface="Garamond"/>
                <a:cs typeface="Garamond"/>
              </a:rPr>
              <a:t>Provided more than 40 Costco size boxes of chips, granola bars, rice </a:t>
            </a:r>
            <a:r>
              <a:rPr lang="en-US" sz="2400" i="1" dirty="0" err="1">
                <a:latin typeface="Garamond"/>
                <a:cs typeface="Garamond"/>
              </a:rPr>
              <a:t>krispie</a:t>
            </a:r>
            <a:r>
              <a:rPr lang="en-US" sz="2400" i="1" dirty="0">
                <a:latin typeface="Garamond"/>
                <a:cs typeface="Garamond"/>
              </a:rPr>
              <a:t> treats, plus unfrosted cookies, frosting, and sprinkles</a:t>
            </a:r>
            <a:endParaRPr lang="en-US" sz="2400" dirty="0">
              <a:latin typeface="Garamond"/>
              <a:cs typeface="Garamond"/>
            </a:endParaRPr>
          </a:p>
        </p:txBody>
      </p:sp>
    </p:spTree>
    <p:extLst>
      <p:ext uri="{BB962C8B-B14F-4D97-AF65-F5344CB8AC3E}">
        <p14:creationId xmlns:p14="http://schemas.microsoft.com/office/powerpoint/2010/main" val="105851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Volunteers</a:t>
            </a:r>
          </a:p>
        </p:txBody>
      </p:sp>
      <p:sp>
        <p:nvSpPr>
          <p:cNvPr id="8" name="TextBox 7"/>
          <p:cNvSpPr txBox="1"/>
          <p:nvPr/>
        </p:nvSpPr>
        <p:spPr>
          <a:xfrm>
            <a:off x="739775" y="1562100"/>
            <a:ext cx="7588332" cy="4893647"/>
          </a:xfrm>
          <a:prstGeom prst="rect">
            <a:avLst/>
          </a:prstGeom>
          <a:noFill/>
        </p:spPr>
        <p:txBody>
          <a:bodyPr wrap="square" rtlCol="0">
            <a:spAutoFit/>
          </a:bodyPr>
          <a:lstStyle/>
          <a:p>
            <a:pPr>
              <a:spcAft>
                <a:spcPts val="1200"/>
              </a:spcAft>
            </a:pPr>
            <a:r>
              <a:rPr lang="en-US" sz="3200" dirty="0">
                <a:latin typeface="Garamond"/>
                <a:cs typeface="Garamond"/>
              </a:rPr>
              <a:t>School activities supported by PTSA this Fall:</a:t>
            </a:r>
            <a:endParaRPr lang="en-US" dirty="0">
              <a:latin typeface="Garamond"/>
              <a:cs typeface="Garamond"/>
            </a:endParaRPr>
          </a:p>
          <a:p>
            <a:r>
              <a:rPr lang="en-US" b="1" dirty="0">
                <a:latin typeface="Garamond"/>
                <a:cs typeface="Garamond"/>
              </a:rPr>
              <a:t>Picture Retake Day – October 18</a:t>
            </a:r>
            <a:r>
              <a:rPr lang="en-US" b="1" baseline="30000" dirty="0">
                <a:latin typeface="Garamond"/>
                <a:cs typeface="Garamond"/>
              </a:rPr>
              <a:t>th</a:t>
            </a:r>
            <a:endParaRPr lang="en-US" dirty="0">
              <a:latin typeface="Garamond"/>
              <a:cs typeface="Garamond"/>
            </a:endParaRPr>
          </a:p>
          <a:p>
            <a:r>
              <a:rPr lang="en-US" dirty="0">
                <a:latin typeface="Garamond"/>
                <a:cs typeface="Garamond"/>
              </a:rPr>
              <a:t>4 Volunteers, 8 Hours</a:t>
            </a:r>
          </a:p>
          <a:p>
            <a:r>
              <a:rPr lang="en-US" i="1" dirty="0">
                <a:latin typeface="Garamond"/>
                <a:cs typeface="Garamond"/>
              </a:rPr>
              <a:t>Checked in students that needed their pictures retaken</a:t>
            </a:r>
          </a:p>
          <a:p>
            <a:endParaRPr lang="en-US" i="1" dirty="0">
              <a:latin typeface="Garamond"/>
              <a:cs typeface="Garamond"/>
            </a:endParaRPr>
          </a:p>
          <a:p>
            <a:r>
              <a:rPr lang="en-US" b="1" dirty="0">
                <a:latin typeface="Garamond"/>
                <a:cs typeface="Garamond"/>
              </a:rPr>
              <a:t>Library Volunteers – Ongoing</a:t>
            </a:r>
            <a:endParaRPr lang="en-US" dirty="0">
              <a:latin typeface="Garamond"/>
              <a:cs typeface="Garamond"/>
            </a:endParaRPr>
          </a:p>
          <a:p>
            <a:r>
              <a:rPr lang="en-US" dirty="0">
                <a:latin typeface="Garamond"/>
                <a:cs typeface="Garamond"/>
              </a:rPr>
              <a:t>10 Volunteers, 31 Hours</a:t>
            </a:r>
          </a:p>
          <a:p>
            <a:r>
              <a:rPr lang="en-US" i="1" dirty="0">
                <a:latin typeface="Garamond"/>
                <a:cs typeface="Garamond"/>
              </a:rPr>
              <a:t>Helped with shelving, sorting and processing Library books</a:t>
            </a:r>
          </a:p>
          <a:p>
            <a:endParaRPr lang="en-US" b="1" dirty="0">
              <a:latin typeface="Garamond"/>
              <a:cs typeface="Garamond"/>
            </a:endParaRPr>
          </a:p>
          <a:p>
            <a:r>
              <a:rPr lang="en-US" b="1" dirty="0">
                <a:latin typeface="Garamond"/>
                <a:cs typeface="Garamond"/>
              </a:rPr>
              <a:t>Lunchtime Walkabout Volunteers – Ongoing</a:t>
            </a:r>
            <a:endParaRPr lang="en-US" dirty="0">
              <a:latin typeface="Garamond"/>
              <a:cs typeface="Garamond"/>
            </a:endParaRPr>
          </a:p>
          <a:p>
            <a:r>
              <a:rPr lang="en-US" dirty="0">
                <a:latin typeface="Garamond"/>
                <a:cs typeface="Garamond"/>
              </a:rPr>
              <a:t>3 Volunteers, 6 Hours</a:t>
            </a:r>
          </a:p>
          <a:p>
            <a:r>
              <a:rPr lang="en-US" i="1" dirty="0">
                <a:latin typeface="Garamond"/>
                <a:cs typeface="Garamond"/>
              </a:rPr>
              <a:t>Parent supervision during the three lunch periods</a:t>
            </a:r>
          </a:p>
          <a:p>
            <a:endParaRPr lang="en-US" dirty="0">
              <a:latin typeface="Garamond"/>
              <a:cs typeface="Garamond"/>
            </a:endParaRPr>
          </a:p>
          <a:p>
            <a:r>
              <a:rPr lang="en-US" b="1" dirty="0">
                <a:latin typeface="Garamond"/>
                <a:cs typeface="Garamond"/>
              </a:rPr>
              <a:t>Vision &amp; Hearing Screening – November 2</a:t>
            </a:r>
            <a:r>
              <a:rPr lang="en-US" b="1" baseline="30000" dirty="0">
                <a:latin typeface="Garamond"/>
                <a:cs typeface="Garamond"/>
              </a:rPr>
              <a:t>nd</a:t>
            </a:r>
            <a:r>
              <a:rPr lang="en-US" b="1" dirty="0">
                <a:latin typeface="Garamond"/>
                <a:cs typeface="Garamond"/>
              </a:rPr>
              <a:t> </a:t>
            </a:r>
            <a:endParaRPr lang="en-US" dirty="0">
              <a:latin typeface="Garamond"/>
              <a:cs typeface="Garamond"/>
            </a:endParaRPr>
          </a:p>
          <a:p>
            <a:r>
              <a:rPr lang="en-US" dirty="0">
                <a:latin typeface="Garamond"/>
                <a:cs typeface="Garamond"/>
              </a:rPr>
              <a:t>14 Volunteers, 28 Hours</a:t>
            </a:r>
          </a:p>
          <a:p>
            <a:r>
              <a:rPr lang="en-US" i="1" dirty="0">
                <a:latin typeface="Garamond"/>
                <a:cs typeface="Garamond"/>
              </a:rPr>
              <a:t>Conducted hearing screenings, student flow management, and recorded data collection</a:t>
            </a:r>
            <a:r>
              <a:rPr lang="en-US" dirty="0">
                <a:latin typeface="Garamond"/>
                <a:cs typeface="Garamond"/>
              </a:rPr>
              <a:t> </a:t>
            </a:r>
          </a:p>
        </p:txBody>
      </p:sp>
    </p:spTree>
    <p:extLst>
      <p:ext uri="{BB962C8B-B14F-4D97-AF65-F5344CB8AC3E}">
        <p14:creationId xmlns:p14="http://schemas.microsoft.com/office/powerpoint/2010/main" val="263720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Advocacy</a:t>
            </a:r>
          </a:p>
        </p:txBody>
      </p:sp>
      <p:sp>
        <p:nvSpPr>
          <p:cNvPr id="8" name="TextBox 7"/>
          <p:cNvSpPr txBox="1"/>
          <p:nvPr/>
        </p:nvSpPr>
        <p:spPr>
          <a:xfrm>
            <a:off x="739774" y="1346200"/>
            <a:ext cx="8261351" cy="5078313"/>
          </a:xfrm>
          <a:prstGeom prst="rect">
            <a:avLst/>
          </a:prstGeom>
          <a:noFill/>
        </p:spPr>
        <p:txBody>
          <a:bodyPr wrap="square" rtlCol="0">
            <a:spAutoFit/>
          </a:bodyPr>
          <a:lstStyle/>
          <a:p>
            <a:r>
              <a:rPr lang="en-US" sz="2400" dirty="0">
                <a:latin typeface="Garamond"/>
                <a:cs typeface="Garamond"/>
              </a:rPr>
              <a:t>The new 2019-21 WSPTA Legislative Platform:</a:t>
            </a:r>
          </a:p>
          <a:p>
            <a:r>
              <a:rPr lang="en-US" sz="1600" dirty="0">
                <a:latin typeface="Garamond"/>
                <a:cs typeface="Garamond"/>
              </a:rPr>
              <a:t>Top 5 Legislative Priorities</a:t>
            </a:r>
          </a:p>
          <a:p>
            <a:pPr marL="285750" indent="-285750">
              <a:buFont typeface="Arial" panose="020B0604020202020204" pitchFamily="34" charset="0"/>
              <a:buChar char="•"/>
            </a:pPr>
            <a:r>
              <a:rPr lang="en-US" sz="1600" dirty="0">
                <a:latin typeface="Garamond"/>
                <a:cs typeface="Garamond"/>
              </a:rPr>
              <a:t>Social Emotional Learning</a:t>
            </a:r>
          </a:p>
          <a:p>
            <a:pPr marL="285750" indent="-285750">
              <a:buFont typeface="Arial" panose="020B0604020202020204" pitchFamily="34" charset="0"/>
              <a:buChar char="•"/>
            </a:pPr>
            <a:r>
              <a:rPr lang="en-US" sz="1600" dirty="0">
                <a:latin typeface="Garamond"/>
                <a:cs typeface="Garamond"/>
              </a:rPr>
              <a:t>School Construction and Simple Majority for Bonds</a:t>
            </a:r>
          </a:p>
          <a:p>
            <a:pPr marL="285750" indent="-285750">
              <a:buFont typeface="Arial" panose="020B0604020202020204" pitchFamily="34" charset="0"/>
              <a:buChar char="•"/>
            </a:pPr>
            <a:r>
              <a:rPr lang="en-US" sz="1600" dirty="0">
                <a:latin typeface="Garamond"/>
                <a:cs typeface="Garamond"/>
              </a:rPr>
              <a:t>Prevent Gun Violence</a:t>
            </a:r>
          </a:p>
          <a:p>
            <a:pPr marL="285750" indent="-285750">
              <a:buFont typeface="Arial" panose="020B0604020202020204" pitchFamily="34" charset="0"/>
              <a:buChar char="•"/>
            </a:pPr>
            <a:r>
              <a:rPr lang="en-US" sz="1600" dirty="0">
                <a:latin typeface="Garamond"/>
                <a:cs typeface="Garamond"/>
              </a:rPr>
              <a:t>Strategies to Address the Teacher Shortage</a:t>
            </a:r>
          </a:p>
          <a:p>
            <a:pPr marL="285750" indent="-285750">
              <a:buFont typeface="Arial" panose="020B0604020202020204" pitchFamily="34" charset="0"/>
              <a:buChar char="•"/>
            </a:pPr>
            <a:r>
              <a:rPr lang="en-US" sz="1600" dirty="0">
                <a:latin typeface="Garamond"/>
                <a:cs typeface="Garamond"/>
              </a:rPr>
              <a:t>Strategic Investments to Close Gaps</a:t>
            </a:r>
          </a:p>
          <a:p>
            <a:endParaRPr lang="en-US" sz="1600" dirty="0">
              <a:latin typeface="Garamond"/>
              <a:cs typeface="Garamond"/>
            </a:endParaRPr>
          </a:p>
          <a:p>
            <a:r>
              <a:rPr lang="en-US" sz="1600" dirty="0">
                <a:latin typeface="Garamond"/>
                <a:cs typeface="Garamond"/>
              </a:rPr>
              <a:t>Also support issues (listed alphabetically)</a:t>
            </a:r>
          </a:p>
          <a:p>
            <a:pPr marL="285750" indent="-285750">
              <a:buFont typeface="Arial" panose="020B0604020202020204" pitchFamily="34" charset="0"/>
              <a:buChar char="•"/>
            </a:pPr>
            <a:r>
              <a:rPr lang="en-US" sz="1600" dirty="0">
                <a:latin typeface="Garamond"/>
                <a:cs typeface="Garamond"/>
              </a:rPr>
              <a:t>Best Practices for School Meals – Lunch</a:t>
            </a:r>
          </a:p>
          <a:p>
            <a:pPr marL="285750" indent="-285750">
              <a:buFont typeface="Arial" panose="020B0604020202020204" pitchFamily="34" charset="0"/>
              <a:buChar char="•"/>
            </a:pPr>
            <a:r>
              <a:rPr lang="en-US" sz="1600" dirty="0">
                <a:latin typeface="Garamond"/>
                <a:cs typeface="Garamond"/>
              </a:rPr>
              <a:t>Best Practices for School Recess</a:t>
            </a:r>
          </a:p>
          <a:p>
            <a:pPr marL="285750" indent="-285750">
              <a:buFont typeface="Arial" panose="020B0604020202020204" pitchFamily="34" charset="0"/>
              <a:buChar char="•"/>
            </a:pPr>
            <a:r>
              <a:rPr lang="en-US" sz="1600" dirty="0">
                <a:latin typeface="Garamond"/>
                <a:cs typeface="Garamond"/>
              </a:rPr>
              <a:t>Engaging Families in Student Success</a:t>
            </a:r>
          </a:p>
          <a:p>
            <a:pPr marL="285750" indent="-285750">
              <a:buFont typeface="Arial" panose="020B0604020202020204" pitchFamily="34" charset="0"/>
              <a:buChar char="•"/>
            </a:pPr>
            <a:r>
              <a:rPr lang="en-US" sz="1600" dirty="0">
                <a:latin typeface="Garamond"/>
                <a:cs typeface="Garamond"/>
              </a:rPr>
              <a:t>Fund Paraeducator Training</a:t>
            </a:r>
          </a:p>
          <a:p>
            <a:pPr marL="285750" indent="-285750">
              <a:buFont typeface="Arial" panose="020B0604020202020204" pitchFamily="34" charset="0"/>
              <a:buChar char="•"/>
            </a:pPr>
            <a:r>
              <a:rPr lang="en-US" sz="1600" dirty="0">
                <a:latin typeface="Garamond"/>
                <a:cs typeface="Garamond"/>
              </a:rPr>
              <a:t>Increase Access to High Quality Preschool</a:t>
            </a:r>
          </a:p>
          <a:p>
            <a:pPr marL="285750" indent="-285750">
              <a:buFont typeface="Arial" panose="020B0604020202020204" pitchFamily="34" charset="0"/>
              <a:buChar char="•"/>
            </a:pPr>
            <a:r>
              <a:rPr lang="en-US" sz="1600" dirty="0">
                <a:latin typeface="Garamond"/>
                <a:cs typeface="Garamond"/>
              </a:rPr>
              <a:t>Raise the Age of Tobacco and Electronic Nicotine Delivery Systems to 21</a:t>
            </a:r>
          </a:p>
          <a:p>
            <a:pPr marL="285750" indent="-285750">
              <a:buFont typeface="Arial" panose="020B0604020202020204" pitchFamily="34" charset="0"/>
              <a:buChar char="•"/>
            </a:pPr>
            <a:r>
              <a:rPr lang="en-US" sz="1600" dirty="0">
                <a:latin typeface="Garamond"/>
                <a:cs typeface="Garamond"/>
              </a:rPr>
              <a:t>Safe School Plans and Emergency Preparedness</a:t>
            </a:r>
          </a:p>
          <a:p>
            <a:endParaRPr lang="en-US" sz="1600" dirty="0">
              <a:latin typeface="Garamond"/>
              <a:cs typeface="Garamond"/>
            </a:endParaRPr>
          </a:p>
          <a:p>
            <a:r>
              <a:rPr lang="en-US" sz="1600" dirty="0">
                <a:latin typeface="Garamond"/>
                <a:cs typeface="Garamond"/>
              </a:rPr>
              <a:t>Read the full recap of the 2018 WSPTA Legislative Assembly at:	</a:t>
            </a:r>
          </a:p>
          <a:p>
            <a:r>
              <a:rPr lang="en-US" sz="1600" dirty="0">
                <a:latin typeface="Garamond"/>
                <a:cs typeface="Garamond"/>
                <a:hlinkClick r:id="rId3"/>
              </a:rPr>
              <a:t>https://www.wastatepta.org/40th-annual-wspta-legislative-assembly-wrap/</a:t>
            </a:r>
            <a:endParaRPr lang="en-US" sz="1600" dirty="0">
              <a:latin typeface="Garamond"/>
              <a:cs typeface="Garamond"/>
            </a:endParaRPr>
          </a:p>
          <a:p>
            <a:endParaRPr lang="en-US" sz="1200" dirty="0">
              <a:latin typeface="Garamond"/>
              <a:cs typeface="Garamond"/>
            </a:endParaRPr>
          </a:p>
        </p:txBody>
      </p:sp>
      <p:pic>
        <p:nvPicPr>
          <p:cNvPr id="2" name="Picture 1">
            <a:extLst>
              <a:ext uri="{FF2B5EF4-FFF2-40B4-BE49-F238E27FC236}">
                <a16:creationId xmlns:a16="http://schemas.microsoft.com/office/drawing/2014/main" id="{E14F203B-8DA9-5F43-AA08-5CD3C9B36678}"/>
              </a:ext>
            </a:extLst>
          </p:cNvPr>
          <p:cNvPicPr>
            <a:picLocks noChangeAspect="1"/>
          </p:cNvPicPr>
          <p:nvPr/>
        </p:nvPicPr>
        <p:blipFill>
          <a:blip r:embed="rId4"/>
          <a:stretch>
            <a:fillRect/>
          </a:stretch>
        </p:blipFill>
        <p:spPr>
          <a:xfrm>
            <a:off x="4984995" y="2598506"/>
            <a:ext cx="3810000" cy="2133600"/>
          </a:xfrm>
          <a:prstGeom prst="rect">
            <a:avLst/>
          </a:prstGeom>
        </p:spPr>
      </p:pic>
    </p:spTree>
    <p:extLst>
      <p:ext uri="{BB962C8B-B14F-4D97-AF65-F5344CB8AC3E}">
        <p14:creationId xmlns:p14="http://schemas.microsoft.com/office/powerpoint/2010/main" val="3508954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Outreach</a:t>
            </a:r>
          </a:p>
        </p:txBody>
      </p:sp>
      <p:sp>
        <p:nvSpPr>
          <p:cNvPr id="8" name="TextBox 7"/>
          <p:cNvSpPr txBox="1"/>
          <p:nvPr/>
        </p:nvSpPr>
        <p:spPr>
          <a:xfrm>
            <a:off x="739774" y="1562100"/>
            <a:ext cx="7982985" cy="506292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b="1" dirty="0">
                <a:latin typeface="Garamond"/>
                <a:cs typeface="Garamond"/>
              </a:rPr>
              <a:t>Homework Help Opportunity</a:t>
            </a:r>
          </a:p>
          <a:p>
            <a:pPr marL="320040" lvl="1">
              <a:spcAft>
                <a:spcPts val="1800"/>
              </a:spcAft>
            </a:pPr>
            <a:r>
              <a:rPr lang="en-US" dirty="0">
                <a:latin typeface="Garamond"/>
                <a:cs typeface="Garamond"/>
              </a:rPr>
              <a:t>Does your student need homework help?  Get free tutoring at King County Library Study Zone. The Study Zone is a place for K-12 students to study, do homework, and get help with their questions from volunteer tutors.  You do not need to register and it is FREE.  Check out the schedule at: </a:t>
            </a:r>
            <a:r>
              <a:rPr lang="en-US" dirty="0">
                <a:latin typeface="Garamond"/>
                <a:cs typeface="Garamond"/>
                <a:hlinkClick r:id="rId4"/>
              </a:rPr>
              <a:t>https://kcls.org/study-zone/</a:t>
            </a:r>
            <a:endParaRPr lang="en-US" dirty="0">
              <a:latin typeface="Garamond"/>
              <a:cs typeface="Garamond"/>
            </a:endParaRPr>
          </a:p>
          <a:p>
            <a:pPr marL="320040" indent="-285750">
              <a:spcAft>
                <a:spcPts val="600"/>
              </a:spcAft>
              <a:buFont typeface="Arial" panose="020B0604020202020204" pitchFamily="34" charset="0"/>
              <a:buChar char="•"/>
            </a:pPr>
            <a:r>
              <a:rPr lang="en-US" sz="3200" b="1" dirty="0">
                <a:latin typeface="Garamond"/>
                <a:cs typeface="Garamond"/>
              </a:rPr>
              <a:t>Lunch for the Break </a:t>
            </a:r>
          </a:p>
          <a:p>
            <a:pPr marL="274320" lvl="1"/>
            <a:r>
              <a:rPr lang="en-US" dirty="0">
                <a:latin typeface="Garamond"/>
                <a:cs typeface="Garamond"/>
              </a:rPr>
              <a:t>Winter break poses a unique challenge for families that</a:t>
            </a:r>
          </a:p>
          <a:p>
            <a:pPr marL="274320" lvl="1"/>
            <a:r>
              <a:rPr lang="en-US" dirty="0">
                <a:latin typeface="Garamond"/>
                <a:cs typeface="Garamond"/>
              </a:rPr>
              <a:t>rely on free or reduced-price school lunches. “Lunch for</a:t>
            </a:r>
          </a:p>
          <a:p>
            <a:pPr marL="274320" lvl="1"/>
            <a:r>
              <a:rPr lang="en-US" dirty="0">
                <a:latin typeface="Garamond"/>
                <a:cs typeface="Garamond"/>
              </a:rPr>
              <a:t>the Break” is a program designed to help fill the food gap</a:t>
            </a:r>
          </a:p>
          <a:p>
            <a:pPr marL="274320" lvl="1"/>
            <a:r>
              <a:rPr lang="en-US" dirty="0">
                <a:latin typeface="Garamond"/>
                <a:cs typeface="Garamond"/>
              </a:rPr>
              <a:t>for kids during this time. You can help by donating a box</a:t>
            </a:r>
          </a:p>
          <a:p>
            <a:pPr marL="274320" lvl="1"/>
            <a:r>
              <a:rPr lang="en-US" dirty="0">
                <a:latin typeface="Garamond"/>
                <a:cs typeface="Garamond"/>
              </a:rPr>
              <a:t>(or two, or three). Fill your own box using the standardized shopping list, purchase a pre-made box, or simply make a financial contribution to help purchase perishables. Donor drop off is on Monday, December 17th. Visit Issaquah Food &amp; Clothing Bank to register and for more information: </a:t>
            </a:r>
            <a:r>
              <a:rPr lang="en-US" dirty="0">
                <a:latin typeface="Garamond"/>
                <a:cs typeface="Garamond"/>
                <a:hlinkClick r:id="rId5"/>
              </a:rPr>
              <a:t>https://www.issaquahfoodbank.org/lunchforthebreak</a:t>
            </a:r>
            <a:endParaRPr lang="en-US" dirty="0">
              <a:latin typeface="Garamond"/>
              <a:cs typeface="Garamond"/>
            </a:endParaRPr>
          </a:p>
        </p:txBody>
      </p:sp>
      <p:pic>
        <p:nvPicPr>
          <p:cNvPr id="2" name="Picture 1">
            <a:extLst>
              <a:ext uri="{FF2B5EF4-FFF2-40B4-BE49-F238E27FC236}">
                <a16:creationId xmlns:a16="http://schemas.microsoft.com/office/drawing/2014/main" id="{3862E7BB-15D6-A14A-A859-611D68737762}"/>
              </a:ext>
            </a:extLst>
          </p:cNvPr>
          <p:cNvPicPr>
            <a:picLocks noChangeAspect="1"/>
          </p:cNvPicPr>
          <p:nvPr/>
        </p:nvPicPr>
        <p:blipFill>
          <a:blip r:embed="rId6"/>
          <a:stretch>
            <a:fillRect/>
          </a:stretch>
        </p:blipFill>
        <p:spPr>
          <a:xfrm>
            <a:off x="6386560" y="3672309"/>
            <a:ext cx="2254005" cy="1405490"/>
          </a:xfrm>
          <a:prstGeom prst="rect">
            <a:avLst/>
          </a:prstGeom>
        </p:spPr>
      </p:pic>
    </p:spTree>
    <p:extLst>
      <p:ext uri="{BB962C8B-B14F-4D97-AF65-F5344CB8AC3E}">
        <p14:creationId xmlns:p14="http://schemas.microsoft.com/office/powerpoint/2010/main" val="1281409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91144" y="1501316"/>
            <a:ext cx="7661202" cy="4832092"/>
          </a:xfrm>
          <a:prstGeom prst="rect">
            <a:avLst/>
          </a:prstGeom>
          <a:noFill/>
        </p:spPr>
        <p:txBody>
          <a:bodyPr wrap="square" rtlCol="0">
            <a:spAutoFit/>
          </a:bodyPr>
          <a:lstStyle/>
          <a:p>
            <a:endParaRPr lang="en-US" sz="1600" dirty="0">
              <a:latin typeface="Garamond"/>
              <a:cs typeface="Garamond"/>
            </a:endParaRPr>
          </a:p>
          <a:p>
            <a:endParaRPr lang="en-US" sz="1600" dirty="0">
              <a:latin typeface="Garamond"/>
              <a:cs typeface="Garamond"/>
            </a:endParaRPr>
          </a:p>
          <a:p>
            <a:endParaRPr lang="en-US" sz="1600" dirty="0">
              <a:latin typeface="Garamond"/>
              <a:cs typeface="Garamond"/>
            </a:endParaRPr>
          </a:p>
          <a:p>
            <a:pPr>
              <a:spcBef>
                <a:spcPts val="1800"/>
              </a:spcBef>
            </a:pPr>
            <a:r>
              <a:rPr lang="en-US" sz="2400" dirty="0">
                <a:latin typeface="Garamond" panose="02020404030301010803" pitchFamily="18" charset="0"/>
              </a:rPr>
              <a:t>Parenting with Identity in Mind with Rosetta Lee</a:t>
            </a:r>
          </a:p>
          <a:p>
            <a:pPr marL="2743200"/>
            <a:r>
              <a:rPr lang="en-US" b="1" dirty="0">
                <a:latin typeface="Garamond" panose="02020404030301010803" pitchFamily="18" charset="0"/>
              </a:rPr>
              <a:t>January 23, 2019 11:30 AM</a:t>
            </a:r>
          </a:p>
          <a:p>
            <a:pPr marL="2743200">
              <a:spcAft>
                <a:spcPts val="600"/>
              </a:spcAft>
            </a:pPr>
            <a:r>
              <a:rPr lang="en-US" dirty="0">
                <a:latin typeface="Garamond" panose="02020404030301010803" pitchFamily="18" charset="0"/>
              </a:rPr>
              <a:t>Rosetta Lee, a highly-regarded, local and national expert in diversity, inclusion and equity will discuss parenting with identity in mind. Learn how to create positive self-identity in our children and teach them to be positive influences on others. The goal is to create inclusive communities which support everyone’s success.</a:t>
            </a:r>
            <a:endParaRPr lang="en-US" b="1" dirty="0">
              <a:latin typeface="Garamond" panose="02020404030301010803" pitchFamily="18" charset="0"/>
            </a:endParaRPr>
          </a:p>
          <a:p>
            <a:r>
              <a:rPr lang="en-US" b="1" dirty="0">
                <a:latin typeface="Garamond" panose="02020404030301010803" pitchFamily="18" charset="0"/>
              </a:rPr>
              <a:t>For parents of children of all ages. </a:t>
            </a:r>
            <a:endParaRPr lang="en-US" dirty="0">
              <a:latin typeface="Garamond" panose="02020404030301010803" pitchFamily="18" charset="0"/>
            </a:endParaRPr>
          </a:p>
          <a:p>
            <a:r>
              <a:rPr lang="en-US" b="1" dirty="0">
                <a:latin typeface="Garamond" panose="02020404030301010803" pitchFamily="18" charset="0"/>
              </a:rPr>
              <a:t>Presented in partnership with Friends of the MI Library.</a:t>
            </a:r>
            <a:br>
              <a:rPr lang="en-US" dirty="0">
                <a:latin typeface="Garamond" panose="02020404030301010803" pitchFamily="18" charset="0"/>
              </a:rPr>
            </a:br>
            <a:r>
              <a:rPr lang="en-US" b="1" dirty="0">
                <a:latin typeface="Garamond" panose="02020404030301010803" pitchFamily="18" charset="0"/>
              </a:rPr>
              <a:t>Mercer Island Community and Event Center, 8236 SE 24th Street, Mercer Island, WA 98040</a:t>
            </a:r>
          </a:p>
        </p:txBody>
      </p:sp>
      <p:pic>
        <p:nvPicPr>
          <p:cNvPr id="3" name="Picture 2">
            <a:extLst>
              <a:ext uri="{FF2B5EF4-FFF2-40B4-BE49-F238E27FC236}">
                <a16:creationId xmlns:a16="http://schemas.microsoft.com/office/drawing/2014/main" id="{4F935767-D799-D34D-AFAC-BAE9361A9081}"/>
              </a:ext>
            </a:extLst>
          </p:cNvPr>
          <p:cNvPicPr>
            <a:picLocks noChangeAspect="1"/>
          </p:cNvPicPr>
          <p:nvPr/>
        </p:nvPicPr>
        <p:blipFill>
          <a:blip r:embed="rId3"/>
          <a:stretch>
            <a:fillRect/>
          </a:stretch>
        </p:blipFill>
        <p:spPr>
          <a:xfrm>
            <a:off x="857781" y="3081818"/>
            <a:ext cx="2568393" cy="1709149"/>
          </a:xfrm>
          <a:prstGeom prst="rect">
            <a:avLst/>
          </a:prstGeom>
        </p:spPr>
      </p:pic>
      <p:pic>
        <p:nvPicPr>
          <p:cNvPr id="8" name="Picture 7">
            <a:extLst>
              <a:ext uri="{FF2B5EF4-FFF2-40B4-BE49-F238E27FC236}">
                <a16:creationId xmlns:a16="http://schemas.microsoft.com/office/drawing/2014/main" id="{A0DBDB4D-156C-2344-A799-CBFC03177262}"/>
              </a:ext>
            </a:extLst>
          </p:cNvPr>
          <p:cNvPicPr>
            <a:picLocks noChangeAspect="1"/>
          </p:cNvPicPr>
          <p:nvPr/>
        </p:nvPicPr>
        <p:blipFill>
          <a:blip r:embed="rId4"/>
          <a:stretch>
            <a:fillRect/>
          </a:stretch>
        </p:blipFill>
        <p:spPr>
          <a:xfrm>
            <a:off x="92185" y="1370597"/>
            <a:ext cx="3524321" cy="1353339"/>
          </a:xfrm>
          <a:prstGeom prst="rect">
            <a:avLst/>
          </a:prstGeom>
        </p:spPr>
      </p:pic>
    </p:spTree>
    <p:extLst>
      <p:ext uri="{BB962C8B-B14F-4D97-AF65-F5344CB8AC3E}">
        <p14:creationId xmlns:p14="http://schemas.microsoft.com/office/powerpoint/2010/main" val="2049373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716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615553"/>
          </a:xfrm>
          <a:prstGeom prst="rect">
            <a:avLst/>
          </a:prstGeom>
          <a:noFill/>
        </p:spPr>
        <p:txBody>
          <a:bodyPr wrap="square" rtlCol="0">
            <a:spAutoFit/>
          </a:bodyPr>
          <a:lstStyle/>
          <a:p>
            <a:r>
              <a:rPr lang="en-US" sz="3400" b="1" dirty="0">
                <a:latin typeface="Garamond"/>
                <a:cs typeface="Garamond"/>
              </a:rPr>
              <a:t>Issaquah Schools Foundation</a:t>
            </a:r>
          </a:p>
        </p:txBody>
      </p:sp>
      <p:sp>
        <p:nvSpPr>
          <p:cNvPr id="8" name="TextBox 7"/>
          <p:cNvSpPr txBox="1"/>
          <p:nvPr/>
        </p:nvSpPr>
        <p:spPr>
          <a:xfrm>
            <a:off x="739775" y="1562100"/>
            <a:ext cx="7863690" cy="4785926"/>
          </a:xfrm>
          <a:prstGeom prst="rect">
            <a:avLst/>
          </a:prstGeom>
          <a:noFill/>
        </p:spPr>
        <p:txBody>
          <a:bodyPr wrap="square" rtlCol="0">
            <a:spAutoFit/>
          </a:bodyPr>
          <a:lstStyle/>
          <a:p>
            <a:r>
              <a:rPr lang="en-US" sz="3200" b="1" dirty="0">
                <a:latin typeface="Garamond"/>
                <a:cs typeface="Garamond"/>
              </a:rPr>
              <a:t>Program Spotlight</a:t>
            </a:r>
          </a:p>
          <a:p>
            <a:pPr>
              <a:spcAft>
                <a:spcPts val="600"/>
              </a:spcAft>
            </a:pPr>
            <a:r>
              <a:rPr lang="en-US" dirty="0">
                <a:latin typeface="Garamond"/>
                <a:cs typeface="Garamond"/>
              </a:rPr>
              <a:t>Did you know that the Foundation funds several programs that help PCMS students with Science, Technology, Engineering, and Math? </a:t>
            </a:r>
          </a:p>
          <a:p>
            <a:pPr marL="285750" indent="-285750">
              <a:spcAft>
                <a:spcPts val="600"/>
              </a:spcAft>
              <a:buFont typeface="Arial" panose="020B0604020202020204" pitchFamily="34" charset="0"/>
              <a:buChar char="•"/>
            </a:pPr>
            <a:r>
              <a:rPr lang="en-US" dirty="0">
                <a:latin typeface="Garamond"/>
                <a:cs typeface="Garamond"/>
              </a:rPr>
              <a:t>Robotics Club competes in local and regional competitions, with the possibility of advancing to the world competition.</a:t>
            </a:r>
          </a:p>
          <a:p>
            <a:pPr marL="285750" indent="-285750">
              <a:spcAft>
                <a:spcPts val="600"/>
              </a:spcAft>
              <a:buFont typeface="Arial" panose="020B0604020202020204" pitchFamily="34" charset="0"/>
              <a:buChar char="•"/>
            </a:pPr>
            <a:r>
              <a:rPr lang="en-US" dirty="0" err="1">
                <a:latin typeface="Garamond"/>
                <a:cs typeface="Garamond"/>
              </a:rPr>
              <a:t>STEMPosium</a:t>
            </a:r>
            <a:r>
              <a:rPr lang="en-US" dirty="0">
                <a:latin typeface="Garamond"/>
                <a:cs typeface="Garamond"/>
              </a:rPr>
              <a:t> is an annual after school community event showcasing how to gain STEM skills and knowledge through exhibits from STEM related industries, classroom projects, afterschool clubs, and student competitions. Stay tuned for 2019 date!</a:t>
            </a:r>
          </a:p>
          <a:p>
            <a:pPr>
              <a:spcBef>
                <a:spcPts val="1200"/>
              </a:spcBef>
            </a:pPr>
            <a:r>
              <a:rPr lang="en-US" sz="3200" b="1" dirty="0">
                <a:latin typeface="Garamond"/>
                <a:cs typeface="Garamond"/>
              </a:rPr>
              <a:t>Dining for Kids </a:t>
            </a:r>
            <a:r>
              <a:rPr lang="en-US" i="1" dirty="0">
                <a:latin typeface="Garamond"/>
                <a:cs typeface="Garamond"/>
              </a:rPr>
              <a:t>Take a break from cooking AND support the Foundation!</a:t>
            </a:r>
          </a:p>
          <a:p>
            <a:pPr marL="571500" indent="-228600">
              <a:buFont typeface="Arial"/>
              <a:buChar char="•"/>
            </a:pPr>
            <a:r>
              <a:rPr lang="en-US" dirty="0">
                <a:latin typeface="Garamond"/>
                <a:cs typeface="Garamond"/>
              </a:rPr>
              <a:t>December 5 – </a:t>
            </a:r>
            <a:r>
              <a:rPr lang="en-US" dirty="0" err="1">
                <a:latin typeface="Garamond"/>
                <a:cs typeface="Garamond"/>
              </a:rPr>
              <a:t>Chinoise</a:t>
            </a:r>
            <a:r>
              <a:rPr lang="en-US" dirty="0">
                <a:latin typeface="Garamond"/>
                <a:cs typeface="Garamond"/>
              </a:rPr>
              <a:t> Sushi &amp; Asian Grill in Issaquah Highlands </a:t>
            </a:r>
          </a:p>
          <a:p>
            <a:pPr marL="571500" indent="-228600">
              <a:buFont typeface="Arial"/>
              <a:buChar char="•"/>
            </a:pPr>
            <a:r>
              <a:rPr lang="en-US" dirty="0">
                <a:latin typeface="Garamond"/>
                <a:cs typeface="Garamond"/>
              </a:rPr>
              <a:t>January 2 – </a:t>
            </a:r>
            <a:r>
              <a:rPr lang="en-US" dirty="0" err="1">
                <a:latin typeface="Garamond"/>
                <a:cs typeface="Garamond"/>
              </a:rPr>
              <a:t>Zeeks</a:t>
            </a:r>
            <a:r>
              <a:rPr lang="en-US" dirty="0">
                <a:latin typeface="Garamond"/>
                <a:cs typeface="Garamond"/>
              </a:rPr>
              <a:t> Pizza in Issaquah Highlands</a:t>
            </a:r>
          </a:p>
          <a:p>
            <a:pPr marL="571500" indent="-228600">
              <a:buFont typeface="Arial"/>
              <a:buChar char="•"/>
            </a:pPr>
            <a:r>
              <a:rPr lang="en-US" dirty="0">
                <a:latin typeface="Garamond"/>
                <a:cs typeface="Garamond"/>
              </a:rPr>
              <a:t>February 6 – </a:t>
            </a:r>
            <a:r>
              <a:rPr lang="en-US" dirty="0" err="1">
                <a:latin typeface="Garamond"/>
                <a:cs typeface="Garamond"/>
              </a:rPr>
              <a:t>Tanoor</a:t>
            </a:r>
            <a:r>
              <a:rPr lang="en-US" dirty="0">
                <a:latin typeface="Garamond"/>
                <a:cs typeface="Garamond"/>
              </a:rPr>
              <a:t> (Middle Eastern) in Sammamish</a:t>
            </a:r>
          </a:p>
          <a:p>
            <a:pPr marL="571500" indent="-228600">
              <a:buFont typeface="Arial"/>
              <a:buChar char="•"/>
            </a:pPr>
            <a:r>
              <a:rPr lang="en-US" dirty="0">
                <a:latin typeface="Garamond"/>
                <a:cs typeface="Garamond"/>
              </a:rPr>
              <a:t>March 6 – </a:t>
            </a:r>
            <a:r>
              <a:rPr lang="en-US" dirty="0" err="1">
                <a:latin typeface="Garamond"/>
                <a:cs typeface="Garamond"/>
              </a:rPr>
              <a:t>Ohana</a:t>
            </a:r>
            <a:r>
              <a:rPr lang="en-US" dirty="0">
                <a:latin typeface="Garamond"/>
                <a:cs typeface="Garamond"/>
              </a:rPr>
              <a:t> (Hawaiian) on Gilman Blvd in Issaquah</a:t>
            </a:r>
          </a:p>
        </p:txBody>
      </p:sp>
      <p:pic>
        <p:nvPicPr>
          <p:cNvPr id="2" name="Picture 1"/>
          <p:cNvPicPr>
            <a:picLocks noChangeAspect="1"/>
          </p:cNvPicPr>
          <p:nvPr/>
        </p:nvPicPr>
        <p:blipFill>
          <a:blip r:embed="rId3"/>
          <a:stretch>
            <a:fillRect/>
          </a:stretch>
        </p:blipFill>
        <p:spPr>
          <a:xfrm>
            <a:off x="6712161" y="5525038"/>
            <a:ext cx="2024865" cy="859333"/>
          </a:xfrm>
          <a:prstGeom prst="rect">
            <a:avLst/>
          </a:prstGeom>
        </p:spPr>
      </p:pic>
    </p:spTree>
    <p:extLst>
      <p:ext uri="{BB962C8B-B14F-4D97-AF65-F5344CB8AC3E}">
        <p14:creationId xmlns:p14="http://schemas.microsoft.com/office/powerpoint/2010/main" val="2131289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38664"/>
          </a:xfrm>
          <a:prstGeom prst="rect">
            <a:avLst/>
          </a:prstGeom>
          <a:noFill/>
        </p:spPr>
        <p:txBody>
          <a:bodyPr wrap="square" rtlCol="0">
            <a:spAutoFit/>
          </a:bodyPr>
          <a:lstStyle/>
          <a:p>
            <a:r>
              <a:rPr lang="en-US" sz="4200" b="1" dirty="0">
                <a:latin typeface="Garamond"/>
                <a:cs typeface="Garamond"/>
              </a:rPr>
              <a:t>New Business</a:t>
            </a:r>
          </a:p>
        </p:txBody>
      </p:sp>
      <p:sp>
        <p:nvSpPr>
          <p:cNvPr id="8" name="TextBox 7"/>
          <p:cNvSpPr txBox="1"/>
          <p:nvPr/>
        </p:nvSpPr>
        <p:spPr>
          <a:xfrm>
            <a:off x="739774" y="1562100"/>
            <a:ext cx="8261351" cy="4847481"/>
          </a:xfrm>
          <a:prstGeom prst="rect">
            <a:avLst/>
          </a:prstGeom>
          <a:noFill/>
        </p:spPr>
        <p:txBody>
          <a:bodyPr wrap="square" rtlCol="0">
            <a:spAutoFit/>
          </a:bodyPr>
          <a:lstStyle/>
          <a:p>
            <a:pPr>
              <a:spcAft>
                <a:spcPts val="600"/>
              </a:spcAft>
            </a:pPr>
            <a:r>
              <a:rPr lang="en-US" sz="2800" b="1" dirty="0">
                <a:latin typeface="Garamond"/>
                <a:cs typeface="Garamond"/>
              </a:rPr>
              <a:t>Volunteer Opportunities</a:t>
            </a:r>
          </a:p>
          <a:p>
            <a:pPr marL="457200" indent="-457200">
              <a:spcAft>
                <a:spcPts val="600"/>
              </a:spcAft>
              <a:buFont typeface="Arial" panose="020B0604020202020204" pitchFamily="34" charset="0"/>
              <a:buChar char="•"/>
            </a:pPr>
            <a:r>
              <a:rPr lang="en-US" sz="2800" b="1" dirty="0">
                <a:latin typeface="Garamond"/>
                <a:cs typeface="Garamond"/>
              </a:rPr>
              <a:t>Awards Committee </a:t>
            </a:r>
          </a:p>
          <a:p>
            <a:pPr marL="457200" indent="-457200">
              <a:spcAft>
                <a:spcPts val="600"/>
              </a:spcAft>
              <a:buFont typeface="Arial" panose="020B0604020202020204" pitchFamily="34" charset="0"/>
              <a:buChar char="•"/>
            </a:pPr>
            <a:r>
              <a:rPr lang="en-US" sz="2800" b="1" dirty="0">
                <a:latin typeface="Garamond"/>
                <a:cs typeface="Garamond"/>
              </a:rPr>
              <a:t>Nominating Committee</a:t>
            </a:r>
          </a:p>
          <a:p>
            <a:pPr marL="758952" lvl="1" indent="-301752">
              <a:spcAft>
                <a:spcPts val="600"/>
              </a:spcAft>
              <a:buFont typeface="Arial"/>
              <a:buChar char="•"/>
            </a:pPr>
            <a:r>
              <a:rPr lang="en-US" sz="2000" dirty="0">
                <a:latin typeface="Garamond"/>
                <a:cs typeface="Garamond"/>
              </a:rPr>
              <a:t>PCMS PTSA is currently looking for three or more people to serve on the Nominating Committee for the 2019/20 Executive Committee.</a:t>
            </a:r>
          </a:p>
          <a:p>
            <a:pPr marL="758952" lvl="1" indent="-301752">
              <a:spcAft>
                <a:spcPts val="600"/>
              </a:spcAft>
              <a:buFont typeface="Arial"/>
              <a:buChar char="•"/>
            </a:pPr>
            <a:r>
              <a:rPr lang="en-US" sz="2000" dirty="0">
                <a:latin typeface="Garamond"/>
                <a:cs typeface="Garamond"/>
              </a:rPr>
              <a:t>The Nominating Committee will seek out nominees for the elected board positions and present a slate of candidates to the membership at the March PTSA membership meeting. Members of the Nominating Committee must be elected by the PCMS PTSA membership. Committee members must have been a member of the PCMS PTSA or a local PTA in the Issaquah Council for at least 30 days preceding their election.</a:t>
            </a:r>
          </a:p>
          <a:p>
            <a:pPr lvl="1">
              <a:spcAft>
                <a:spcPts val="600"/>
              </a:spcAft>
            </a:pPr>
            <a:r>
              <a:rPr lang="en-US" sz="2000" dirty="0">
                <a:latin typeface="Garamond"/>
                <a:cs typeface="Garamond"/>
              </a:rPr>
              <a:t>If you are interested in serving on the Nominating Committee, please contact the President.</a:t>
            </a:r>
          </a:p>
        </p:txBody>
      </p:sp>
    </p:spTree>
    <p:extLst>
      <p:ext uri="{BB962C8B-B14F-4D97-AF65-F5344CB8AC3E}">
        <p14:creationId xmlns:p14="http://schemas.microsoft.com/office/powerpoint/2010/main" val="251774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39773" y="1501316"/>
            <a:ext cx="7661203" cy="2308324"/>
          </a:xfrm>
          <a:prstGeom prst="rect">
            <a:avLst/>
          </a:prstGeom>
          <a:noFill/>
        </p:spPr>
        <p:txBody>
          <a:bodyPr wrap="square" rtlCol="0">
            <a:spAutoFit/>
          </a:bodyPr>
          <a:lstStyle/>
          <a:p>
            <a:endParaRPr lang="en-US" sz="1600" dirty="0">
              <a:latin typeface="Garamond"/>
              <a:cs typeface="Garamond"/>
            </a:endParaRPr>
          </a:p>
          <a:p>
            <a:endParaRPr lang="en-US" sz="1600" dirty="0">
              <a:latin typeface="Garamond"/>
              <a:cs typeface="Garamond"/>
            </a:endParaRPr>
          </a:p>
          <a:p>
            <a:endParaRPr lang="en-US" sz="1600" dirty="0">
              <a:latin typeface="Garamond"/>
              <a:cs typeface="Garamond"/>
            </a:endParaRPr>
          </a:p>
          <a:p>
            <a:endParaRPr lang="en-US" sz="2400" dirty="0">
              <a:latin typeface="Garamond" panose="02020404030301010803" pitchFamily="18" charset="0"/>
            </a:endParaRPr>
          </a:p>
          <a:p>
            <a:pPr algn="ctr"/>
            <a:r>
              <a:rPr lang="en-US" sz="3600" dirty="0">
                <a:latin typeface="Garamond" panose="02020404030301010803" pitchFamily="18" charset="0"/>
              </a:rPr>
              <a:t>Bystander Intervention Training</a:t>
            </a:r>
          </a:p>
          <a:p>
            <a:pPr algn="ctr"/>
            <a:r>
              <a:rPr lang="en-US" sz="3600" dirty="0">
                <a:latin typeface="Garamond" panose="02020404030301010803" pitchFamily="18" charset="0"/>
              </a:rPr>
              <a:t>Dr. Dana Bailey </a:t>
            </a:r>
            <a:endParaRPr lang="en-US" sz="3600" b="1" dirty="0">
              <a:latin typeface="Garamond" panose="02020404030301010803" pitchFamily="18" charset="0"/>
            </a:endParaRPr>
          </a:p>
        </p:txBody>
      </p:sp>
    </p:spTree>
    <p:extLst>
      <p:ext uri="{BB962C8B-B14F-4D97-AF65-F5344CB8AC3E}">
        <p14:creationId xmlns:p14="http://schemas.microsoft.com/office/powerpoint/2010/main" val="88992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2366442"/>
            <a:ext cx="7397688" cy="1569660"/>
          </a:xfrm>
          <a:prstGeom prst="rect">
            <a:avLst/>
          </a:prstGeom>
          <a:noFill/>
        </p:spPr>
        <p:txBody>
          <a:bodyPr wrap="square" rtlCol="0">
            <a:spAutoFit/>
          </a:bodyPr>
          <a:lstStyle/>
          <a:p>
            <a:pPr algn="ctr"/>
            <a:r>
              <a:rPr lang="en-US" sz="4800" dirty="0">
                <a:latin typeface="Garamond"/>
                <a:cs typeface="Garamond"/>
              </a:rPr>
              <a:t>Adjourned.</a:t>
            </a:r>
          </a:p>
          <a:p>
            <a:pPr algn="ctr"/>
            <a:r>
              <a:rPr lang="en-US" sz="4800" dirty="0">
                <a:latin typeface="Garamond"/>
                <a:cs typeface="Garamond"/>
              </a:rPr>
              <a:t>Thank you for coming!</a:t>
            </a:r>
            <a:endParaRPr lang="en-US" sz="3600" dirty="0">
              <a:latin typeface="Garamond"/>
              <a:cs typeface="Garamond"/>
            </a:endParaRPr>
          </a:p>
        </p:txBody>
      </p:sp>
    </p:spTree>
    <p:extLst>
      <p:ext uri="{BB962C8B-B14F-4D97-AF65-F5344CB8AC3E}">
        <p14:creationId xmlns:p14="http://schemas.microsoft.com/office/powerpoint/2010/main" val="180694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4433</TotalTime>
  <Words>1048</Words>
  <Application>Microsoft Macintosh PowerPoint</Application>
  <PresentationFormat>On-screen Show (4:3)</PresentationFormat>
  <Paragraphs>149</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Alisa George</dc:creator>
  <cp:lastModifiedBy>Alisa George</cp:lastModifiedBy>
  <cp:revision>77</cp:revision>
  <dcterms:created xsi:type="dcterms:W3CDTF">2017-11-14T06:40:06Z</dcterms:created>
  <dcterms:modified xsi:type="dcterms:W3CDTF">2018-11-15T19:00:38Z</dcterms:modified>
</cp:coreProperties>
</file>